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8" r:id="rId4"/>
  </p:sldMasterIdLst>
  <p:notesMasterIdLst>
    <p:notesMasterId r:id="rId34"/>
  </p:notesMasterIdLst>
  <p:handoutMasterIdLst>
    <p:handoutMasterId r:id="rId35"/>
  </p:handoutMasterIdLst>
  <p:sldIdLst>
    <p:sldId id="267" r:id="rId5"/>
    <p:sldId id="268" r:id="rId6"/>
    <p:sldId id="282" r:id="rId7"/>
    <p:sldId id="284" r:id="rId8"/>
    <p:sldId id="280" r:id="rId9"/>
    <p:sldId id="285" r:id="rId10"/>
    <p:sldId id="278" r:id="rId11"/>
    <p:sldId id="279" r:id="rId12"/>
    <p:sldId id="281" r:id="rId13"/>
    <p:sldId id="286" r:id="rId14"/>
    <p:sldId id="287" r:id="rId15"/>
    <p:sldId id="272" r:id="rId16"/>
    <p:sldId id="296" r:id="rId17"/>
    <p:sldId id="299" r:id="rId18"/>
    <p:sldId id="297" r:id="rId19"/>
    <p:sldId id="288" r:id="rId20"/>
    <p:sldId id="300" r:id="rId21"/>
    <p:sldId id="298" r:id="rId22"/>
    <p:sldId id="289" r:id="rId23"/>
    <p:sldId id="290" r:id="rId24"/>
    <p:sldId id="292" r:id="rId25"/>
    <p:sldId id="301" r:id="rId26"/>
    <p:sldId id="293" r:id="rId27"/>
    <p:sldId id="294" r:id="rId28"/>
    <p:sldId id="302" r:id="rId29"/>
    <p:sldId id="295" r:id="rId30"/>
    <p:sldId id="283" r:id="rId31"/>
    <p:sldId id="304" r:id="rId32"/>
    <p:sldId id="277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76" autoAdjust="0"/>
    <p:restoredTop sz="88071" autoAdjust="0"/>
  </p:normalViewPr>
  <p:slideViewPr>
    <p:cSldViewPr snapToGrid="0">
      <p:cViewPr varScale="1">
        <p:scale>
          <a:sx n="97" d="100"/>
          <a:sy n="97" d="100"/>
        </p:scale>
        <p:origin x="1120" y="1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9" Type="http://schemas.openxmlformats.org/officeDocument/2006/relationships/slide" Target="slides/slide5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3" Type="http://schemas.openxmlformats.org/officeDocument/2006/relationships/slide" Target="slides/slide29.xml"/><Relationship Id="rId34" Type="http://schemas.openxmlformats.org/officeDocument/2006/relationships/notesMaster" Target="notesMasters/notesMaster1.xml"/><Relationship Id="rId35" Type="http://schemas.openxmlformats.org/officeDocument/2006/relationships/handoutMaster" Target="handoutMasters/handoutMaster1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9F48CA0-B85B-4458-AC23-3F6299AE7CF2}" type="doc">
      <dgm:prSet loTypeId="urn:microsoft.com/office/officeart/2005/8/layout/radial4" loCatId="relationship" qsTypeId="urn:microsoft.com/office/officeart/2005/8/quickstyle/simple3" qsCatId="simple" csTypeId="urn:microsoft.com/office/officeart/2005/8/colors/accent5_2" csCatId="accent5" phldr="1"/>
      <dgm:spPr/>
      <dgm:t>
        <a:bodyPr/>
        <a:lstStyle/>
        <a:p>
          <a:endParaRPr lang="en-US"/>
        </a:p>
      </dgm:t>
    </dgm:pt>
    <dgm:pt modelId="{F58074C2-62CA-4AAD-83F9-86A9EA52414A}">
      <dgm:prSet phldrT="[Text]"/>
      <dgm:spPr/>
      <dgm:t>
        <a:bodyPr/>
        <a:lstStyle/>
        <a:p>
          <a:r>
            <a:rPr lang="en-US" b="1" dirty="0"/>
            <a:t>Goal</a:t>
          </a:r>
        </a:p>
      </dgm:t>
      <dgm:extLst>
        <a:ext uri="{E40237B7-FDA0-4F09-8148-C483321AD2D9}">
          <dgm14:cNvPr xmlns:dgm14="http://schemas.microsoft.com/office/drawing/2010/diagram" id="0" name="" title="Goal title"/>
        </a:ext>
      </dgm:extLst>
    </dgm:pt>
    <dgm:pt modelId="{E31E9712-B288-41EB-93BE-1F25BD8AADD3}" type="parTrans" cxnId="{E98F13FA-F723-4894-85E2-4F0C4C71CA7E}">
      <dgm:prSet/>
      <dgm:spPr/>
      <dgm:t>
        <a:bodyPr/>
        <a:lstStyle/>
        <a:p>
          <a:endParaRPr lang="en-US" b="1"/>
        </a:p>
      </dgm:t>
    </dgm:pt>
    <dgm:pt modelId="{A45342B1-59A4-4DDF-BE5E-FE6E305D033B}" type="sibTrans" cxnId="{E98F13FA-F723-4894-85E2-4F0C4C71CA7E}">
      <dgm:prSet/>
      <dgm:spPr/>
      <dgm:t>
        <a:bodyPr/>
        <a:lstStyle/>
        <a:p>
          <a:endParaRPr lang="en-US" b="1"/>
        </a:p>
      </dgm:t>
    </dgm:pt>
    <dgm:pt modelId="{82992329-2141-41AE-8498-398419F9D342}">
      <dgm:prSet phldrT="[Text]"/>
      <dgm:spPr/>
      <dgm:t>
        <a:bodyPr/>
        <a:lstStyle/>
        <a:p>
          <a:r>
            <a:rPr lang="en-US" b="1" dirty="0"/>
            <a:t>Step 1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E81300EC-0913-435C-965C-A88DA29AAB91}" type="parTrans" cxnId="{9F2B6E35-0DC5-44B3-A04E-3980A64C81AC}">
      <dgm:prSet/>
      <dgm:spPr/>
      <dgm:t>
        <a:bodyPr/>
        <a:lstStyle/>
        <a:p>
          <a:endParaRPr lang="en-US" b="1"/>
        </a:p>
      </dgm:t>
      <dgm:extLst>
        <a:ext uri="{E40237B7-FDA0-4F09-8148-C483321AD2D9}">
          <dgm14:cNvPr xmlns:dgm14="http://schemas.microsoft.com/office/drawing/2010/diagram" id="0" name="" title="Step 1 arrow pointing towards goal"/>
        </a:ext>
      </dgm:extLst>
    </dgm:pt>
    <dgm:pt modelId="{28E59B27-8808-4C52-B10D-E7ADC0DB3DF9}" type="sibTrans" cxnId="{9F2B6E35-0DC5-44B3-A04E-3980A64C81AC}">
      <dgm:prSet/>
      <dgm:spPr/>
      <dgm:t>
        <a:bodyPr/>
        <a:lstStyle/>
        <a:p>
          <a:endParaRPr lang="en-US" b="1"/>
        </a:p>
      </dgm:t>
    </dgm:pt>
    <dgm:pt modelId="{FC647F25-4DEC-4063-BBDD-F93B2C5E6756}">
      <dgm:prSet phldrT="[Text]"/>
      <dgm:spPr/>
      <dgm:t>
        <a:bodyPr/>
        <a:lstStyle/>
        <a:p>
          <a:r>
            <a:rPr lang="en-US" b="1" dirty="0"/>
            <a:t>Step 2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563D9B7B-235D-4E46-AC66-2AA43E9B3579}" type="parTrans" cxnId="{3483F096-B4B7-45D9-8948-50950B9FE6AE}">
      <dgm:prSet/>
      <dgm:spPr/>
      <dgm:t>
        <a:bodyPr/>
        <a:lstStyle/>
        <a:p>
          <a:endParaRPr lang="en-US" b="1"/>
        </a:p>
      </dgm:t>
      <dgm:extLst>
        <a:ext uri="{E40237B7-FDA0-4F09-8148-C483321AD2D9}">
          <dgm14:cNvPr xmlns:dgm14="http://schemas.microsoft.com/office/drawing/2010/diagram" id="0" name="" title="Step 2 arrow pointing towards goal"/>
        </a:ext>
      </dgm:extLst>
    </dgm:pt>
    <dgm:pt modelId="{22BFA187-88E4-4EBC-A0B9-A88562F9E4C1}" type="sibTrans" cxnId="{3483F096-B4B7-45D9-8948-50950B9FE6AE}">
      <dgm:prSet/>
      <dgm:spPr/>
      <dgm:t>
        <a:bodyPr/>
        <a:lstStyle/>
        <a:p>
          <a:endParaRPr lang="en-US" b="1"/>
        </a:p>
      </dgm:t>
    </dgm:pt>
    <dgm:pt modelId="{8BE2605C-7CE8-47DB-BB7C-9F8E7BE3F109}" type="pres">
      <dgm:prSet presAssocID="{A9F48CA0-B85B-4458-AC23-3F6299AE7CF2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54833DC-B2E9-4EC4-BE29-567E27AFFCE9}" type="pres">
      <dgm:prSet presAssocID="{F58074C2-62CA-4AAD-83F9-86A9EA52414A}" presName="centerShape" presStyleLbl="node0" presStyleIdx="0" presStyleCnt="1"/>
      <dgm:spPr/>
      <dgm:t>
        <a:bodyPr/>
        <a:lstStyle/>
        <a:p>
          <a:endParaRPr lang="en-US"/>
        </a:p>
      </dgm:t>
    </dgm:pt>
    <dgm:pt modelId="{4D690ADA-31A3-4F28-885A-28DF5F103706}" type="pres">
      <dgm:prSet presAssocID="{E81300EC-0913-435C-965C-A88DA29AAB91}" presName="parTrans" presStyleLbl="bgSibTrans2D1" presStyleIdx="0" presStyleCnt="2"/>
      <dgm:spPr/>
      <dgm:t>
        <a:bodyPr/>
        <a:lstStyle/>
        <a:p>
          <a:endParaRPr lang="en-US"/>
        </a:p>
      </dgm:t>
    </dgm:pt>
    <dgm:pt modelId="{67EBB65A-7257-412C-8654-2A5DF0F53D96}" type="pres">
      <dgm:prSet presAssocID="{82992329-2141-41AE-8498-398419F9D342}" presName="node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AB706A7-02C1-46A2-A98B-CDFA489A87FB}" type="pres">
      <dgm:prSet presAssocID="{563D9B7B-235D-4E46-AC66-2AA43E9B3579}" presName="parTrans" presStyleLbl="bgSibTrans2D1" presStyleIdx="1" presStyleCnt="2"/>
      <dgm:spPr/>
      <dgm:t>
        <a:bodyPr/>
        <a:lstStyle/>
        <a:p>
          <a:endParaRPr lang="en-US"/>
        </a:p>
      </dgm:t>
    </dgm:pt>
    <dgm:pt modelId="{8F193061-2615-45BA-B6B6-82880A2F8A5A}" type="pres">
      <dgm:prSet presAssocID="{FC647F25-4DEC-4063-BBDD-F93B2C5E6756}" presName="node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B315826-3E89-4E42-A2B3-0F88EB19A4BF}" type="presOf" srcId="{FC647F25-4DEC-4063-BBDD-F93B2C5E6756}" destId="{8F193061-2615-45BA-B6B6-82880A2F8A5A}" srcOrd="0" destOrd="0" presId="urn:microsoft.com/office/officeart/2005/8/layout/radial4"/>
    <dgm:cxn modelId="{4E969D60-AF1F-4218-B708-EB0EE4D212B8}" type="presOf" srcId="{F58074C2-62CA-4AAD-83F9-86A9EA52414A}" destId="{554833DC-B2E9-4EC4-BE29-567E27AFFCE9}" srcOrd="0" destOrd="0" presId="urn:microsoft.com/office/officeart/2005/8/layout/radial4"/>
    <dgm:cxn modelId="{9F2B6E35-0DC5-44B3-A04E-3980A64C81AC}" srcId="{F58074C2-62CA-4AAD-83F9-86A9EA52414A}" destId="{82992329-2141-41AE-8498-398419F9D342}" srcOrd="0" destOrd="0" parTransId="{E81300EC-0913-435C-965C-A88DA29AAB91}" sibTransId="{28E59B27-8808-4C52-B10D-E7ADC0DB3DF9}"/>
    <dgm:cxn modelId="{932026CF-9B1D-4A1F-8144-B8D0F3156DF8}" type="presOf" srcId="{E81300EC-0913-435C-965C-A88DA29AAB91}" destId="{4D690ADA-31A3-4F28-885A-28DF5F103706}" srcOrd="0" destOrd="0" presId="urn:microsoft.com/office/officeart/2005/8/layout/radial4"/>
    <dgm:cxn modelId="{B73C5330-B946-4B0F-B510-966692B2589E}" type="presOf" srcId="{563D9B7B-235D-4E46-AC66-2AA43E9B3579}" destId="{8AB706A7-02C1-46A2-A98B-CDFA489A87FB}" srcOrd="0" destOrd="0" presId="urn:microsoft.com/office/officeart/2005/8/layout/radial4"/>
    <dgm:cxn modelId="{648AEAEB-B770-4A22-9780-9D8FE6CE4B8A}" type="presOf" srcId="{A9F48CA0-B85B-4458-AC23-3F6299AE7CF2}" destId="{8BE2605C-7CE8-47DB-BB7C-9F8E7BE3F109}" srcOrd="0" destOrd="0" presId="urn:microsoft.com/office/officeart/2005/8/layout/radial4"/>
    <dgm:cxn modelId="{3483F096-B4B7-45D9-8948-50950B9FE6AE}" srcId="{F58074C2-62CA-4AAD-83F9-86A9EA52414A}" destId="{FC647F25-4DEC-4063-BBDD-F93B2C5E6756}" srcOrd="1" destOrd="0" parTransId="{563D9B7B-235D-4E46-AC66-2AA43E9B3579}" sibTransId="{22BFA187-88E4-4EBC-A0B9-A88562F9E4C1}"/>
    <dgm:cxn modelId="{E98F13FA-F723-4894-85E2-4F0C4C71CA7E}" srcId="{A9F48CA0-B85B-4458-AC23-3F6299AE7CF2}" destId="{F58074C2-62CA-4AAD-83F9-86A9EA52414A}" srcOrd="0" destOrd="0" parTransId="{E31E9712-B288-41EB-93BE-1F25BD8AADD3}" sibTransId="{A45342B1-59A4-4DDF-BE5E-FE6E305D033B}"/>
    <dgm:cxn modelId="{99C26DE9-2681-4CF8-A3E1-DA3387C2A804}" type="presOf" srcId="{82992329-2141-41AE-8498-398419F9D342}" destId="{67EBB65A-7257-412C-8654-2A5DF0F53D96}" srcOrd="0" destOrd="0" presId="urn:microsoft.com/office/officeart/2005/8/layout/radial4"/>
    <dgm:cxn modelId="{F346166C-99B2-42A8-B7DA-F269F8206A36}" type="presParOf" srcId="{8BE2605C-7CE8-47DB-BB7C-9F8E7BE3F109}" destId="{554833DC-B2E9-4EC4-BE29-567E27AFFCE9}" srcOrd="0" destOrd="0" presId="urn:microsoft.com/office/officeart/2005/8/layout/radial4"/>
    <dgm:cxn modelId="{F7B20EF6-806F-41F6-ACAB-771C266401BC}" type="presParOf" srcId="{8BE2605C-7CE8-47DB-BB7C-9F8E7BE3F109}" destId="{4D690ADA-31A3-4F28-885A-28DF5F103706}" srcOrd="1" destOrd="0" presId="urn:microsoft.com/office/officeart/2005/8/layout/radial4"/>
    <dgm:cxn modelId="{40B45B59-0328-45E1-BDF6-BAE130B2CF37}" type="presParOf" srcId="{8BE2605C-7CE8-47DB-BB7C-9F8E7BE3F109}" destId="{67EBB65A-7257-412C-8654-2A5DF0F53D96}" srcOrd="2" destOrd="0" presId="urn:microsoft.com/office/officeart/2005/8/layout/radial4"/>
    <dgm:cxn modelId="{114D25D9-FCB7-4458-A993-F86CBD4105DF}" type="presParOf" srcId="{8BE2605C-7CE8-47DB-BB7C-9F8E7BE3F109}" destId="{8AB706A7-02C1-46A2-A98B-CDFA489A87FB}" srcOrd="3" destOrd="0" presId="urn:microsoft.com/office/officeart/2005/8/layout/radial4"/>
    <dgm:cxn modelId="{ED00E59B-82A4-4DBA-89FC-A8E963887C88}" type="presParOf" srcId="{8BE2605C-7CE8-47DB-BB7C-9F8E7BE3F109}" destId="{8F193061-2615-45BA-B6B6-82880A2F8A5A}" srcOrd="4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4833DC-B2E9-4EC4-BE29-567E27AFFCE9}">
      <dsp:nvSpPr>
        <dsp:cNvPr id="0" name=""/>
        <dsp:cNvSpPr/>
      </dsp:nvSpPr>
      <dsp:spPr>
        <a:xfrm>
          <a:off x="1689422" y="1743480"/>
          <a:ext cx="1558280" cy="1558280"/>
        </a:xfrm>
        <a:prstGeom prst="ellips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5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7305" tIns="27305" rIns="27305" bIns="27305" numCol="1" spcCol="1270" anchor="ctr" anchorCtr="0">
          <a:noAutofit/>
        </a:bodyPr>
        <a:lstStyle/>
        <a:p>
          <a:pPr lvl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300" b="1" kern="1200" dirty="0"/>
            <a:t>Goal</a:t>
          </a:r>
        </a:p>
      </dsp:txBody>
      <dsp:txXfrm>
        <a:off x="1917627" y="1971685"/>
        <a:ext cx="1101870" cy="1101870"/>
      </dsp:txXfrm>
    </dsp:sp>
    <dsp:sp modelId="{4D690ADA-31A3-4F28-885A-28DF5F103706}">
      <dsp:nvSpPr>
        <dsp:cNvPr id="0" name=""/>
        <dsp:cNvSpPr/>
      </dsp:nvSpPr>
      <dsp:spPr>
        <a:xfrm rot="12900000">
          <a:off x="627591" y="1451390"/>
          <a:ext cx="1256448" cy="444109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tint val="60000"/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5">
                <a:tint val="60000"/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5">
                <a:tint val="60000"/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67EBB65A-7257-412C-8654-2A5DF0F53D96}">
      <dsp:nvSpPr>
        <dsp:cNvPr id="0" name=""/>
        <dsp:cNvSpPr/>
      </dsp:nvSpPr>
      <dsp:spPr>
        <a:xfrm>
          <a:off x="1021" y="720964"/>
          <a:ext cx="1480366" cy="11842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5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/>
            <a:t>Step 1</a:t>
          </a:r>
        </a:p>
      </dsp:txBody>
      <dsp:txXfrm>
        <a:off x="35708" y="755651"/>
        <a:ext cx="1410992" cy="1114918"/>
      </dsp:txXfrm>
    </dsp:sp>
    <dsp:sp modelId="{8AB706A7-02C1-46A2-A98B-CDFA489A87FB}">
      <dsp:nvSpPr>
        <dsp:cNvPr id="0" name=""/>
        <dsp:cNvSpPr/>
      </dsp:nvSpPr>
      <dsp:spPr>
        <a:xfrm rot="19500000">
          <a:off x="3053085" y="1451390"/>
          <a:ext cx="1256448" cy="444109"/>
        </a:xfrm>
        <a:prstGeom prst="lef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5">
                <a:tint val="60000"/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5">
                <a:tint val="60000"/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5">
                <a:tint val="60000"/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8F193061-2615-45BA-B6B6-82880A2F8A5A}">
      <dsp:nvSpPr>
        <dsp:cNvPr id="0" name=""/>
        <dsp:cNvSpPr/>
      </dsp:nvSpPr>
      <dsp:spPr>
        <a:xfrm>
          <a:off x="3455737" y="720964"/>
          <a:ext cx="1480366" cy="1184292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5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b="1" kern="1200" dirty="0"/>
            <a:t>Step 2</a:t>
          </a:r>
        </a:p>
      </dsp:txBody>
      <dsp:txXfrm>
        <a:off x="3490424" y="755651"/>
        <a:ext cx="1410992" cy="11149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591099-7EBE-4D12-B880-CCA6B38B92A6}" type="datetimeFigureOut">
              <a:rPr lang="en-US" smtClean="0"/>
              <a:t>6/22/17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A36C10-A9D4-4995-9BAF-95FBD77A72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92182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3.jpg>
</file>

<file path=ppt/media/image17.png>
</file>

<file path=ppt/media/image19.jpg>
</file>

<file path=ppt/media/image2.jpg>
</file>

<file path=ppt/media/image22.jpg>
</file>

<file path=ppt/media/image23.png>
</file>

<file path=ppt/media/image3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CF4299-1721-48C6-878D-74296BE00D21}" type="datetimeFigureOut">
              <a:rPr lang="en-US" smtClean="0"/>
              <a:t>6/22/17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AEF9EC-8318-4FF6-847E-A85BBD2B7E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9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Need for High Speed Communications:</a:t>
            </a:r>
          </a:p>
          <a:p>
            <a:r>
              <a:rPr lang="pt-PT" dirty="0">
                <a:sym typeface="Wingdings" panose="05000000000000000000" pitchFamily="2" charset="2"/>
              </a:rPr>
              <a:t></a:t>
            </a:r>
          </a:p>
          <a:p>
            <a:r>
              <a:rPr lang="pt-PT" dirty="0">
                <a:sym typeface="Wingdings" panose="05000000000000000000" pitchFamily="2" charset="2"/>
              </a:rPr>
              <a:t>Multimedia Interface Security</a:t>
            </a:r>
          </a:p>
          <a:p>
            <a:r>
              <a:rPr lang="pt-PT" dirty="0">
                <a:sym typeface="Wingdings" panose="05000000000000000000" pitchFamily="2" charset="2"/>
              </a:rPr>
              <a:t>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832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DESIGN DIAGRAM:</a:t>
            </a:r>
          </a:p>
          <a:p>
            <a:r>
              <a:rPr lang="pt-PT" dirty="0"/>
              <a:t>-&gt; Sound data is sampled to register at pixel clock frequency, because audio clock in much lower than pixel clock;</a:t>
            </a:r>
          </a:p>
          <a:p>
            <a:r>
              <a:rPr lang="pt-PT" dirty="0"/>
              <a:t>-&gt; Pixel clock = 148,5 MHz</a:t>
            </a:r>
          </a:p>
          <a:p>
            <a:r>
              <a:rPr lang="pt-PT" dirty="0"/>
              <a:t>-&gt; Audio Clock = 3,072 MHz</a:t>
            </a:r>
          </a:p>
          <a:p>
            <a:r>
              <a:rPr lang="pt-PT" dirty="0"/>
              <a:t>-&gt; Used 2-shift registers to sync data from different time domains</a:t>
            </a:r>
          </a:p>
          <a:p>
            <a:r>
              <a:rPr lang="pt-PT" dirty="0"/>
              <a:t>-&gt; Multiplexer to select data to transmitt</a:t>
            </a:r>
          </a:p>
          <a:p>
            <a:r>
              <a:rPr lang="pt-PT" dirty="0"/>
              <a:t>-&gt; Mux1: selects image data</a:t>
            </a:r>
          </a:p>
          <a:p>
            <a:r>
              <a:rPr lang="pt-PT" dirty="0"/>
              <a:t>-&gt; Mux2: selects soud data</a:t>
            </a:r>
          </a:p>
          <a:p>
            <a:r>
              <a:rPr lang="pt-PT" dirty="0"/>
              <a:t>-&gt; Data sent to HDMI TX</a:t>
            </a:r>
          </a:p>
          <a:p>
            <a:endParaRPr lang="pt-PT" dirty="0"/>
          </a:p>
          <a:p>
            <a:r>
              <a:rPr lang="pt-PT" dirty="0"/>
              <a:t>TEST SETUP:</a:t>
            </a:r>
          </a:p>
          <a:p>
            <a:r>
              <a:rPr lang="pt-PT" dirty="0"/>
              <a:t>-&gt; conection between HDMI sink device and HDMI receiver board</a:t>
            </a:r>
          </a:p>
          <a:p>
            <a:r>
              <a:rPr lang="pt-PT" dirty="0"/>
              <a:t>-&gt; HDMI receiver connected to FPGA where the design is already implemented</a:t>
            </a:r>
          </a:p>
          <a:p>
            <a:r>
              <a:rPr lang="pt-PT" dirty="0"/>
              <a:t>-&gt; FPGA sends signals to HDMI transmitter board</a:t>
            </a:r>
          </a:p>
          <a:p>
            <a:r>
              <a:rPr lang="pt-PT" dirty="0"/>
              <a:t>-&gt; HDMI source device connected to HDMI transmitter board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716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RESULTS AS EXPECTED:</a:t>
            </a:r>
          </a:p>
          <a:p>
            <a:r>
              <a:rPr lang="pt-PT" dirty="0"/>
              <a:t>-&gt; No problem with sound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53784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See features in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00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DESIGN DIAGRAM:</a:t>
            </a:r>
          </a:p>
          <a:p>
            <a:r>
              <a:rPr lang="pt-PT" dirty="0"/>
              <a:t>-&gt; Antes da serialização:</a:t>
            </a:r>
          </a:p>
          <a:p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block that generates the color bar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syncs the different domains clocks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generates framesof 40 bits at 148,5 Mhz (FULL HD image)</a:t>
            </a:r>
          </a:p>
          <a:p>
            <a:r>
              <a:rPr lang="pt-PT" dirty="0">
                <a:sym typeface="Wingdings" panose="05000000000000000000" pitchFamily="2" charset="2"/>
              </a:rPr>
              <a:t>-&gt; GTX:</a:t>
            </a:r>
          </a:p>
          <a:p>
            <a:r>
              <a:rPr lang="pt-PT" dirty="0">
                <a:sym typeface="Wingdings" panose="05000000000000000000" pitchFamily="2" charset="2"/>
              </a:rPr>
              <a:t>	 Sends data at 5,94 Gb/s</a:t>
            </a:r>
          </a:p>
          <a:p>
            <a:r>
              <a:rPr lang="pt-PT" dirty="0">
                <a:sym typeface="Wingdings" panose="05000000000000000000" pitchFamily="2" charset="2"/>
              </a:rPr>
              <a:t>-&gt; Depois de serialização: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reorganizes the data received using SOF to do that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extracts values of pixel. Vsync, hsync and enable from frame organized and send it to HDMI TX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629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TEST SETUP:</a:t>
            </a:r>
          </a:p>
          <a:p>
            <a:r>
              <a:rPr lang="pt-PT" dirty="0"/>
              <a:t>-&gt; </a:t>
            </a:r>
            <a:r>
              <a:rPr lang="pt-PT" dirty="0" err="1" smtClean="0"/>
              <a:t>equal</a:t>
            </a:r>
            <a:r>
              <a:rPr lang="pt-PT" dirty="0" smtClean="0"/>
              <a:t> to </a:t>
            </a:r>
            <a:r>
              <a:rPr lang="pt-PT" dirty="0" err="1" smtClean="0"/>
              <a:t>previous</a:t>
            </a:r>
            <a:r>
              <a:rPr lang="pt-PT" baseline="0" dirty="0" smtClean="0"/>
              <a:t> </a:t>
            </a:r>
            <a:r>
              <a:rPr lang="pt-PT" baseline="0" dirty="0" err="1" smtClean="0"/>
              <a:t>but</a:t>
            </a:r>
            <a:r>
              <a:rPr lang="pt-PT" baseline="0" dirty="0" smtClean="0"/>
              <a:t> </a:t>
            </a:r>
            <a:r>
              <a:rPr lang="pt-PT" baseline="0" dirty="0" err="1" smtClean="0"/>
              <a:t>now</a:t>
            </a:r>
            <a:r>
              <a:rPr lang="pt-PT" baseline="0" dirty="0" smtClean="0"/>
              <a:t> </a:t>
            </a:r>
            <a:r>
              <a:rPr lang="pt-PT" baseline="0" dirty="0" err="1" smtClean="0"/>
              <a:t>connected</a:t>
            </a:r>
            <a:r>
              <a:rPr lang="pt-PT" baseline="0" dirty="0" smtClean="0"/>
              <a:t> SMA CABLE to </a:t>
            </a:r>
            <a:r>
              <a:rPr lang="pt-PT" baseline="0" dirty="0" err="1" smtClean="0"/>
              <a:t>transmit</a:t>
            </a:r>
            <a:r>
              <a:rPr lang="pt-PT" baseline="0" dirty="0" smtClean="0"/>
              <a:t> serial data</a:t>
            </a:r>
            <a:endParaRPr lang="pt-PT" dirty="0"/>
          </a:p>
          <a:p>
            <a:r>
              <a:rPr lang="pt-PT" dirty="0"/>
              <a:t>RESULTS:</a:t>
            </a:r>
          </a:p>
          <a:p>
            <a:r>
              <a:rPr lang="pt-PT" dirty="0"/>
              <a:t>-&gt; a expected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25464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DESIGN DIAGRAM:</a:t>
            </a:r>
          </a:p>
          <a:p>
            <a:r>
              <a:rPr lang="pt-PT" dirty="0"/>
              <a:t>-&gt; Antes da serialização:</a:t>
            </a:r>
          </a:p>
          <a:p>
            <a:r>
              <a:rPr lang="pt-PT" dirty="0"/>
              <a:t>	</a:t>
            </a:r>
            <a:r>
              <a:rPr lang="pt-PT" dirty="0">
                <a:sym typeface="Wingdings" panose="05000000000000000000" pitchFamily="2" charset="2"/>
              </a:rPr>
              <a:t> block that generates the color bar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syncs the different domains clocks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generates framesof 40 bits at 148,5 Mhz (FULL HD image)</a:t>
            </a:r>
          </a:p>
          <a:p>
            <a:r>
              <a:rPr lang="pt-PT" dirty="0">
                <a:sym typeface="Wingdings" panose="05000000000000000000" pitchFamily="2" charset="2"/>
              </a:rPr>
              <a:t>-&gt; GTX:</a:t>
            </a:r>
          </a:p>
          <a:p>
            <a:r>
              <a:rPr lang="pt-PT" dirty="0">
                <a:sym typeface="Wingdings" panose="05000000000000000000" pitchFamily="2" charset="2"/>
              </a:rPr>
              <a:t>	 Sends data at 5,94 Gb/s</a:t>
            </a:r>
          </a:p>
          <a:p>
            <a:r>
              <a:rPr lang="pt-PT" dirty="0">
                <a:sym typeface="Wingdings" panose="05000000000000000000" pitchFamily="2" charset="2"/>
              </a:rPr>
              <a:t>-&gt; Depois de serialização: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reorganizes the data received using SOF to do that</a:t>
            </a:r>
          </a:p>
          <a:p>
            <a:r>
              <a:rPr lang="pt-PT" dirty="0">
                <a:sym typeface="Wingdings" panose="05000000000000000000" pitchFamily="2" charset="2"/>
              </a:rPr>
              <a:t>	 Block that extracts values of pixel. Vsync, hsync and enable from frame organized and send it to HDMI TX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7883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 smtClean="0"/>
              <a:t>TEST SETUP:</a:t>
            </a:r>
          </a:p>
          <a:p>
            <a:r>
              <a:rPr lang="pt-PT" dirty="0" smtClean="0"/>
              <a:t>-&gt; </a:t>
            </a:r>
            <a:r>
              <a:rPr lang="pt-PT" dirty="0" err="1" smtClean="0"/>
              <a:t>equal</a:t>
            </a:r>
            <a:r>
              <a:rPr lang="pt-PT" dirty="0" smtClean="0"/>
              <a:t> to </a:t>
            </a:r>
            <a:r>
              <a:rPr lang="pt-PT" dirty="0" err="1" smtClean="0"/>
              <a:t>previous</a:t>
            </a:r>
            <a:r>
              <a:rPr lang="pt-PT" baseline="0" dirty="0" smtClean="0"/>
              <a:t> </a:t>
            </a:r>
            <a:r>
              <a:rPr lang="pt-PT" baseline="0" dirty="0" err="1" smtClean="0"/>
              <a:t>but</a:t>
            </a:r>
            <a:r>
              <a:rPr lang="pt-PT" baseline="0" dirty="0" smtClean="0"/>
              <a:t> </a:t>
            </a:r>
            <a:r>
              <a:rPr lang="pt-PT" baseline="0" dirty="0" err="1" smtClean="0"/>
              <a:t>now</a:t>
            </a:r>
            <a:r>
              <a:rPr lang="pt-PT" baseline="0" dirty="0" smtClean="0"/>
              <a:t> </a:t>
            </a:r>
            <a:r>
              <a:rPr lang="pt-PT" baseline="0" dirty="0" err="1" smtClean="0"/>
              <a:t>connected</a:t>
            </a:r>
            <a:r>
              <a:rPr lang="pt-PT" baseline="0" dirty="0" smtClean="0"/>
              <a:t> SMA CABLE to </a:t>
            </a:r>
            <a:r>
              <a:rPr lang="pt-PT" baseline="0" dirty="0" err="1" smtClean="0"/>
              <a:t>transmit</a:t>
            </a:r>
            <a:r>
              <a:rPr lang="pt-PT" baseline="0" dirty="0" smtClean="0"/>
              <a:t> serial data</a:t>
            </a:r>
            <a:endParaRPr lang="pt-PT" dirty="0" smtClean="0"/>
          </a:p>
          <a:p>
            <a:r>
              <a:rPr lang="pt-PT" dirty="0" smtClean="0"/>
              <a:t>RESULTS:</a:t>
            </a:r>
          </a:p>
          <a:p>
            <a:r>
              <a:rPr lang="pt-PT" dirty="0" smtClean="0"/>
              <a:t>-&gt; </a:t>
            </a:r>
            <a:r>
              <a:rPr lang="pt-PT" dirty="0" err="1" smtClean="0"/>
              <a:t>syncronization</a:t>
            </a:r>
            <a:r>
              <a:rPr lang="pt-PT" baseline="0" dirty="0" smtClean="0"/>
              <a:t> </a:t>
            </a:r>
            <a:r>
              <a:rPr lang="pt-PT" baseline="0" dirty="0" err="1" smtClean="0"/>
              <a:t>problem</a:t>
            </a:r>
            <a:r>
              <a:rPr lang="pt-PT" baseline="0" dirty="0" smtClean="0"/>
              <a:t> (horizontal </a:t>
            </a:r>
            <a:r>
              <a:rPr lang="pt-PT" baseline="0" dirty="0" err="1" smtClean="0"/>
              <a:t>syncronization</a:t>
            </a:r>
            <a:r>
              <a:rPr lang="pt-PT" baseline="0" dirty="0" smtClean="0"/>
              <a:t>)</a:t>
            </a:r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3336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Connect HDMI sink device with HDMI receiver board through an HDMI cable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 a design in the FPGA to receive data from HDMI board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Create packets of the incoming data and send it to the GTX transmitter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Receive the incoming data from the GTX receiver and re-organize it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Finally send it again to the HDMI transmitter board 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Connect HDMI source device through an HDMI cable to transmitter board</a:t>
            </a:r>
          </a:p>
          <a:p>
            <a:endParaRPr lang="pt-P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232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In order to obtain a certain goal, we should split the whole project into two main steps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65846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Obtain simple and direct communication between two HDMI exploring the boards different configurations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8730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Create a serial protocol and a design in the FPGA in order to connect data to GTX transceivers available in the FPGA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606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DESIGN DIAGRAM:</a:t>
            </a:r>
          </a:p>
          <a:p>
            <a:r>
              <a:rPr lang="pt-PT" dirty="0"/>
              <a:t>-&gt;block generates color bar</a:t>
            </a:r>
          </a:p>
          <a:p>
            <a:r>
              <a:rPr lang="pt-PT" dirty="0"/>
              <a:t>FEATURES:</a:t>
            </a:r>
          </a:p>
          <a:p>
            <a:r>
              <a:rPr lang="pt-PT" dirty="0"/>
              <a:t>-&gt; see features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819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Resultados</a:t>
            </a:r>
            <a:r>
              <a:rPr lang="en-US" baseline="0" dirty="0"/>
              <a:t> OK !!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7803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TEST SETUP:</a:t>
            </a:r>
          </a:p>
          <a:p>
            <a:r>
              <a:rPr lang="pt-PT" dirty="0"/>
              <a:t>-&gt; conection between HDMI sink device and HDMI receiver board</a:t>
            </a:r>
          </a:p>
          <a:p>
            <a:r>
              <a:rPr lang="pt-PT" dirty="0"/>
              <a:t>-&gt; HDMI receiver connected to FPGA where the design is already implemented</a:t>
            </a:r>
          </a:p>
          <a:p>
            <a:r>
              <a:rPr lang="pt-PT" dirty="0"/>
              <a:t>-&gt; FPGA sends signals to HDMI transmitter board</a:t>
            </a:r>
          </a:p>
          <a:p>
            <a:r>
              <a:rPr lang="pt-PT" dirty="0"/>
              <a:t>-&gt; HDMI source device connected to HDMI transmitter board</a:t>
            </a:r>
          </a:p>
          <a:p>
            <a:r>
              <a:rPr lang="pt-PT" dirty="0"/>
              <a:t>RESULTS:</a:t>
            </a:r>
          </a:p>
          <a:p>
            <a:r>
              <a:rPr lang="pt-PT" dirty="0"/>
              <a:t>-&gt; Results as expected: image sink device is sending correct signals to source device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49053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PT" dirty="0"/>
              <a:t>This design transmitts image and sound.</a:t>
            </a:r>
          </a:p>
          <a:p>
            <a:r>
              <a:rPr lang="pt-PT" dirty="0"/>
              <a:t>See features in the 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AEF9EC-8318-4FF6-847E-A85BBD2B7E49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3864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286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40B874-E53C-42B9-98BA-0781B387246C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577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D402F4-45D7-406A-9C33-75238E131A1E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188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6E011-4F7D-42D0-82E1-078A40B76F01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638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A471FE-0FCC-47A4-B218-06AF00AFA70F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287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42C22A-A385-4013-8BC3-1C712ED98224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047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143CD7-DDC2-4E28-B80E-11B3368F8846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50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2D6B-0F0F-41E5-8A0F-FC2D7E2110E0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458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9C1A38-D70F-41CF-857C-945C6FF6B07D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72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E32B96DC-D1E7-4668-A471-A46ECA2AE34F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hidden">
          <a:xfrm>
            <a:off x="0" y="0"/>
            <a:ext cx="7315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873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6/22/17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089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CC444FFE-4BDB-4301-83D8-FE8B25E7CF5A}" type="datetime1">
              <a:rPr lang="en-US" smtClean="0"/>
              <a:t>6/22/17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Add a footer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9927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14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7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4" Type="http://schemas.openxmlformats.org/officeDocument/2006/relationships/image" Target="../media/image20.emf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1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 defTabSz="914400" eaLnBrk="0" fontAlgn="base" hangingPunct="0">
              <a:spcAft>
                <a:spcPct val="0"/>
              </a:spcAft>
            </a:pPr>
            <a:r>
              <a:rPr lang="pt-PT" altLang="pt-PT" sz="3200" dirty="0">
                <a:ln>
                  <a:noFill/>
                </a:ln>
                <a:solidFill>
                  <a:srgbClr val="212121"/>
                </a:solidFill>
                <a:latin typeface="inherit"/>
              </a:rPr>
              <a:t>FPGA implementation of an HDMI converter for serial high speed transmission</a:t>
            </a:r>
            <a:r>
              <a:rPr lang="pt-PT" altLang="pt-PT" sz="2000" dirty="0">
                <a:ln>
                  <a:noFill/>
                </a:ln>
                <a:solidFill>
                  <a:schemeClr val="tx1"/>
                </a:solidFill>
              </a:rPr>
              <a:t> </a:t>
            </a:r>
            <a:endParaRPr lang="pt-PT" altLang="pt-PT" sz="4400" dirty="0">
              <a:ln>
                <a:noFill/>
              </a:ln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Marisa Oliveira</a:t>
            </a:r>
          </a:p>
          <a:p>
            <a:r>
              <a:rPr lang="en-US" dirty="0"/>
              <a:t>Master Thesis in Electrical and Computer Engineering</a:t>
            </a:r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0" y="90100"/>
            <a:ext cx="65" cy="27699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PT" altLang="pt-P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878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Goals – Step 1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" y="2210697"/>
            <a:ext cx="10785218" cy="3573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099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Goals – Step 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6115" y="1811788"/>
            <a:ext cx="5480729" cy="4417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103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Development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some results</a:t>
            </a:r>
          </a:p>
        </p:txBody>
      </p:sp>
    </p:spTree>
    <p:extLst>
      <p:ext uri="{BB962C8B-B14F-4D97-AF65-F5344CB8AC3E}">
        <p14:creationId xmlns:p14="http://schemas.microsoft.com/office/powerpoint/2010/main" val="3999759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Development</a:t>
            </a:r>
            <a:br>
              <a:rPr lang="en-US" dirty="0"/>
            </a:br>
            <a:r>
              <a:rPr lang="en-US" sz="2800" dirty="0"/>
              <a:t>Generate and transmit COLOR BAR in FPGA to HDMI source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042" y="1845554"/>
            <a:ext cx="4539727" cy="368141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3026" y="2321889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images</a:t>
            </a:r>
          </a:p>
          <a:p>
            <a:pPr lvl="2"/>
            <a:r>
              <a:rPr lang="en-US" sz="1600" dirty="0"/>
              <a:t>10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  <a:p>
            <a:pPr lvl="1"/>
            <a:r>
              <a:rPr lang="en-US" sz="2000" dirty="0"/>
              <a:t>Start Button</a:t>
            </a:r>
          </a:p>
          <a:p>
            <a:pPr lvl="2"/>
            <a:r>
              <a:rPr lang="en-US" sz="1600" dirty="0"/>
              <a:t>To star transmission of the color Bar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idx="1"/>
          </p:nvPr>
        </p:nvSpPr>
        <p:spPr>
          <a:xfrm>
            <a:off x="5641817" y="1845553"/>
            <a:ext cx="2131166" cy="368141"/>
          </a:xfrm>
        </p:spPr>
        <p:txBody>
          <a:bodyPr/>
          <a:lstStyle/>
          <a:p>
            <a:r>
              <a:rPr lang="en-US"/>
              <a:t>Design diagram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1448" y="2321887"/>
            <a:ext cx="6943789" cy="3664243"/>
          </a:xfrm>
        </p:spPr>
      </p:pic>
    </p:spTree>
    <p:extLst>
      <p:ext uri="{BB962C8B-B14F-4D97-AF65-F5344CB8AC3E}">
        <p14:creationId xmlns:p14="http://schemas.microsoft.com/office/powerpoint/2010/main" val="84252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Results</a:t>
            </a:r>
            <a:br>
              <a:rPr lang="en-US" dirty="0"/>
            </a:br>
            <a:r>
              <a:rPr lang="en-US" sz="2800" dirty="0"/>
              <a:t>Generate and transmit COLOR BAR in FPGA to HDMI source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89" r="27994" b="9829"/>
          <a:stretch/>
        </p:blipFill>
        <p:spPr>
          <a:xfrm>
            <a:off x="6287384" y="1893909"/>
            <a:ext cx="5014069" cy="43610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noFill/>
            <a:miter lim="800000"/>
          </a:ln>
          <a:effectLst/>
        </p:spPr>
      </p:pic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85198"/>
            <a:ext cx="4539727" cy="368141"/>
          </a:xfrm>
        </p:spPr>
        <p:txBody>
          <a:bodyPr/>
          <a:lstStyle/>
          <a:p>
            <a:r>
              <a:rPr lang="en-US" dirty="0"/>
              <a:t>Test SETUP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584" y="2790081"/>
            <a:ext cx="5761404" cy="256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644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Development</a:t>
            </a:r>
            <a:br>
              <a:rPr lang="en-US" dirty="0"/>
            </a:br>
            <a:r>
              <a:rPr lang="en-US" sz="2800" dirty="0"/>
              <a:t> Simple communication of image between HDMI devices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10058400" cy="736282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883972" cy="3378200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Transmit image from HDMI sink: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images</a:t>
            </a:r>
          </a:p>
          <a:p>
            <a:pPr lvl="2"/>
            <a:r>
              <a:rPr lang="en-US" sz="1600" dirty="0"/>
              <a:t>10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6293225" y="2582334"/>
            <a:ext cx="4862456" cy="3378200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  <a:p>
            <a:pPr lvl="1"/>
            <a:r>
              <a:rPr lang="en-US" sz="2000" dirty="0"/>
              <a:t>Start Button</a:t>
            </a:r>
          </a:p>
          <a:p>
            <a:pPr lvl="2"/>
            <a:r>
              <a:rPr lang="en-US" sz="1600" dirty="0"/>
              <a:t>ON: transmit Color Bar</a:t>
            </a:r>
          </a:p>
          <a:p>
            <a:pPr lvl="2"/>
            <a:r>
              <a:rPr lang="en-US" sz="1600" dirty="0"/>
              <a:t>OFF: transmit image from HDMI sink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64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Development</a:t>
            </a:r>
            <a:br>
              <a:rPr lang="en-US" dirty="0"/>
            </a:br>
            <a:r>
              <a:rPr lang="en-US" sz="2800" dirty="0"/>
              <a:t>Simple communication of image between HDMI devices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699708" y="1742739"/>
            <a:ext cx="2131166" cy="368141"/>
          </a:xfrm>
        </p:spPr>
        <p:txBody>
          <a:bodyPr/>
          <a:lstStyle/>
          <a:p>
            <a:r>
              <a:rPr lang="en-US"/>
              <a:t>Design diagram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0041" y="1926809"/>
            <a:ext cx="8672878" cy="426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56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Results</a:t>
            </a:r>
            <a:br>
              <a:rPr lang="en-US" dirty="0"/>
            </a:br>
            <a:r>
              <a:rPr lang="en-US" sz="2800" dirty="0"/>
              <a:t>Simple communication of image between HDMI devices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14" t="8937" r="18169" b="4932"/>
          <a:stretch/>
        </p:blipFill>
        <p:spPr>
          <a:xfrm>
            <a:off x="6949440" y="2148114"/>
            <a:ext cx="4948518" cy="3648236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384782"/>
            <a:ext cx="4539727" cy="368141"/>
          </a:xfrm>
        </p:spPr>
        <p:txBody>
          <a:bodyPr/>
          <a:lstStyle/>
          <a:p>
            <a:r>
              <a:rPr lang="en-US" dirty="0"/>
              <a:t>Test SETUP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6949440" y="1779973"/>
            <a:ext cx="4539727" cy="368141"/>
          </a:xfrm>
        </p:spPr>
        <p:txBody>
          <a:bodyPr/>
          <a:lstStyle/>
          <a:p>
            <a:r>
              <a:rPr lang="en-US" dirty="0" err="1"/>
              <a:t>rESULTS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037" y="3400345"/>
            <a:ext cx="6419849" cy="155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485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Step 1 </a:t>
            </a:r>
            <a:r>
              <a:rPr lang="mr-IN" dirty="0" smtClean="0"/>
              <a:t>–</a:t>
            </a:r>
            <a:r>
              <a:rPr lang="en-US" dirty="0" smtClean="0"/>
              <a:t> Development</a:t>
            </a:r>
            <a:br>
              <a:rPr lang="en-US" dirty="0" smtClean="0"/>
            </a:br>
            <a:r>
              <a:rPr lang="en-US" sz="2800" dirty="0" smtClean="0"/>
              <a:t> Simple communication of image and sound between HDMI devices</a:t>
            </a:r>
            <a:endParaRPr lang="en-US" sz="2800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10058400" cy="736282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883972" cy="3378200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Transmit image from HDMI sink: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and </a:t>
            </a:r>
            <a:r>
              <a:rPr lang="en-US" sz="2000" dirty="0" err="1"/>
              <a:t>YCbCr</a:t>
            </a:r>
            <a:r>
              <a:rPr lang="en-US" sz="2000" dirty="0"/>
              <a:t> images</a:t>
            </a:r>
          </a:p>
          <a:p>
            <a:pPr lvl="2"/>
            <a:r>
              <a:rPr lang="en-US" sz="1600" dirty="0"/>
              <a:t>8/10/12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endParaRPr 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half" idx="2"/>
          </p:nvPr>
        </p:nvSpPr>
        <p:spPr>
          <a:xfrm>
            <a:off x="6293225" y="2582334"/>
            <a:ext cx="4862456" cy="3378200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Transmit sound from HDMI sink:</a:t>
            </a:r>
          </a:p>
          <a:p>
            <a:pPr lvl="2"/>
            <a:r>
              <a:rPr lang="en-US" sz="1600" dirty="0"/>
              <a:t>Audio in format I2S</a:t>
            </a:r>
          </a:p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  <a:p>
            <a:pPr lvl="1"/>
            <a:r>
              <a:rPr lang="en-US" sz="2000" dirty="0"/>
              <a:t>POWER Button</a:t>
            </a:r>
          </a:p>
          <a:p>
            <a:pPr lvl="2"/>
            <a:r>
              <a:rPr lang="en-US" sz="1600" dirty="0"/>
              <a:t>OFF: transmit Color Bar</a:t>
            </a:r>
          </a:p>
          <a:p>
            <a:pPr lvl="2"/>
            <a:r>
              <a:rPr lang="en-US" sz="1600" dirty="0"/>
              <a:t>ON: transmit image from HDMI sink</a:t>
            </a:r>
          </a:p>
          <a:p>
            <a:pPr lvl="1"/>
            <a:r>
              <a:rPr lang="en-US" sz="2000" dirty="0"/>
              <a:t>Mute Button</a:t>
            </a:r>
          </a:p>
          <a:p>
            <a:pPr lvl="2"/>
            <a:r>
              <a:rPr lang="en-US" sz="1600" dirty="0"/>
              <a:t>To mute the system</a:t>
            </a:r>
          </a:p>
          <a:p>
            <a:pPr lvl="2"/>
            <a:endParaRPr lang="en-US" sz="16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719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482138"/>
            <a:ext cx="10058400" cy="1255222"/>
          </a:xfrm>
        </p:spPr>
        <p:txBody>
          <a:bodyPr>
            <a:normAutofit fontScale="90000"/>
          </a:bodyPr>
          <a:lstStyle/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Development</a:t>
            </a:r>
            <a:br>
              <a:rPr lang="en-US" dirty="0"/>
            </a:br>
            <a:r>
              <a:rPr lang="en-US" sz="3100" dirty="0"/>
              <a:t>Simple communication of image </a:t>
            </a:r>
            <a:r>
              <a:rPr lang="en-US" sz="3100" dirty="0" smtClean="0"/>
              <a:t>and sound between </a:t>
            </a:r>
            <a:r>
              <a:rPr lang="en-US" sz="3100" dirty="0"/>
              <a:t>HDMI devices</a:t>
            </a:r>
          </a:p>
        </p:txBody>
      </p:sp>
      <p:sp>
        <p:nvSpPr>
          <p:cNvPr id="10" name="Text Placeholder 2"/>
          <p:cNvSpPr>
            <a:spLocks noGrp="1"/>
          </p:cNvSpPr>
          <p:nvPr>
            <p:ph type="body" idx="1"/>
          </p:nvPr>
        </p:nvSpPr>
        <p:spPr>
          <a:xfrm>
            <a:off x="5550326" y="3134402"/>
            <a:ext cx="4539727" cy="368141"/>
          </a:xfrm>
        </p:spPr>
        <p:txBody>
          <a:bodyPr/>
          <a:lstStyle/>
          <a:p>
            <a:r>
              <a:rPr lang="en-US" dirty="0"/>
              <a:t>Test SETUP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idx="1"/>
          </p:nvPr>
        </p:nvSpPr>
        <p:spPr>
          <a:xfrm>
            <a:off x="2063086" y="1741215"/>
            <a:ext cx="2054713" cy="480840"/>
          </a:xfrm>
        </p:spPr>
        <p:txBody>
          <a:bodyPr>
            <a:normAutofit/>
          </a:bodyPr>
          <a:lstStyle/>
          <a:p>
            <a:r>
              <a:rPr lang="en-US" dirty="0"/>
              <a:t>Design diagram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72" y="1737360"/>
            <a:ext cx="3953339" cy="447878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301" y="3702568"/>
            <a:ext cx="6714345" cy="1628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5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Project </a:t>
            </a:r>
            <a:r>
              <a:rPr lang="en-US" dirty="0" smtClean="0"/>
              <a:t>Overview</a:t>
            </a:r>
            <a:endParaRPr lang="en-US" dirty="0"/>
          </a:p>
          <a:p>
            <a:pPr lvl="1"/>
            <a:r>
              <a:rPr lang="en-US" dirty="0"/>
              <a:t>Equipment Used</a:t>
            </a:r>
          </a:p>
          <a:p>
            <a:pPr lvl="1"/>
            <a:r>
              <a:rPr lang="en-US" dirty="0"/>
              <a:t>Goals</a:t>
            </a:r>
          </a:p>
          <a:p>
            <a:r>
              <a:rPr lang="en-US" dirty="0"/>
              <a:t>Project Development and Results</a:t>
            </a:r>
          </a:p>
          <a:p>
            <a:pPr lvl="1"/>
            <a:r>
              <a:rPr lang="en-US" dirty="0"/>
              <a:t>Step 1</a:t>
            </a:r>
          </a:p>
          <a:p>
            <a:pPr lvl="2"/>
            <a:r>
              <a:rPr lang="en-US" dirty="0"/>
              <a:t>Generate and transmit COLOR BAR in FPGA to HDMI source</a:t>
            </a:r>
          </a:p>
          <a:p>
            <a:pPr lvl="2"/>
            <a:r>
              <a:rPr lang="en-US" dirty="0"/>
              <a:t>Simple communication of image between HDMI devices</a:t>
            </a:r>
          </a:p>
          <a:p>
            <a:pPr lvl="2"/>
            <a:r>
              <a:rPr lang="en-US" dirty="0"/>
              <a:t>Simple communication of image and sound between HDMI devices</a:t>
            </a:r>
          </a:p>
          <a:p>
            <a:pPr lvl="1"/>
            <a:r>
              <a:rPr lang="en-US" dirty="0"/>
              <a:t>Step 2</a:t>
            </a:r>
          </a:p>
          <a:p>
            <a:pPr lvl="2"/>
            <a:r>
              <a:rPr lang="en-US" dirty="0"/>
              <a:t>Serial communication of COLOR BAR generated in FPGA and HDMI source </a:t>
            </a:r>
          </a:p>
          <a:p>
            <a:pPr lvl="2"/>
            <a:r>
              <a:rPr lang="en-US" dirty="0"/>
              <a:t>Serial communication of image between HDMI sink and source</a:t>
            </a:r>
          </a:p>
          <a:p>
            <a:r>
              <a:rPr lang="en-US" dirty="0"/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334659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G_6431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18055" y="1854440"/>
            <a:ext cx="7816850" cy="4397135"/>
          </a:xfrm>
        </p:spPr>
      </p:pic>
      <p:sp>
        <p:nvSpPr>
          <p:cNvPr id="7" name="Title 11"/>
          <p:cNvSpPr txBox="1">
            <a:spLocks/>
          </p:cNvSpPr>
          <p:nvPr/>
        </p:nvSpPr>
        <p:spPr>
          <a:xfrm>
            <a:off x="1097280" y="482138"/>
            <a:ext cx="10058400" cy="125522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Step 1 </a:t>
            </a:r>
            <a:r>
              <a:rPr lang="mr-IN" dirty="0"/>
              <a:t>–</a:t>
            </a:r>
            <a:r>
              <a:rPr lang="en-US" dirty="0"/>
              <a:t> Development</a:t>
            </a:r>
            <a:br>
              <a:rPr lang="en-US" dirty="0"/>
            </a:br>
            <a:r>
              <a:rPr lang="en-US" sz="3100" dirty="0"/>
              <a:t>Simple communication of image </a:t>
            </a:r>
            <a:r>
              <a:rPr lang="en-US" sz="3100" dirty="0" smtClean="0"/>
              <a:t>and sound between </a:t>
            </a:r>
            <a:r>
              <a:rPr lang="en-US" sz="3100" dirty="0"/>
              <a:t>HDMI devices</a:t>
            </a:r>
          </a:p>
        </p:txBody>
      </p:sp>
    </p:spTree>
    <p:extLst>
      <p:ext uri="{BB962C8B-B14F-4D97-AF65-F5344CB8AC3E}">
        <p14:creationId xmlns:p14="http://schemas.microsoft.com/office/powerpoint/2010/main" val="1297700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80405" y="1845554"/>
            <a:ext cx="4539727" cy="368141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1097279" y="2349465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images</a:t>
            </a:r>
          </a:p>
          <a:p>
            <a:pPr lvl="2"/>
            <a:r>
              <a:rPr lang="en-US" sz="1600" dirty="0"/>
              <a:t>10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  <a:p>
            <a:pPr lvl="1"/>
            <a:r>
              <a:rPr lang="en-US" sz="2000" dirty="0"/>
              <a:t>Start Button</a:t>
            </a:r>
          </a:p>
          <a:p>
            <a:pPr lvl="2"/>
            <a:r>
              <a:rPr lang="en-US" sz="1600" dirty="0"/>
              <a:t>To </a:t>
            </a:r>
            <a:r>
              <a:rPr lang="en-US" sz="1600" dirty="0" smtClean="0"/>
              <a:t>start </a:t>
            </a:r>
            <a:r>
              <a:rPr lang="en-US" sz="1600" dirty="0"/>
              <a:t>transmission of the color Bar</a:t>
            </a:r>
          </a:p>
        </p:txBody>
      </p:sp>
      <p:sp>
        <p:nvSpPr>
          <p:cNvPr id="14" name="Title 11"/>
          <p:cNvSpPr>
            <a:spLocks noGrp="1"/>
          </p:cNvSpPr>
          <p:nvPr>
            <p:ph type="title"/>
          </p:nvPr>
        </p:nvSpPr>
        <p:spPr>
          <a:xfrm>
            <a:off x="1097279" y="286603"/>
            <a:ext cx="10324407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Step 2 – Development</a:t>
            </a:r>
            <a:br>
              <a:rPr lang="en-US" dirty="0"/>
            </a:br>
            <a:r>
              <a:rPr lang="en-US" sz="3100" dirty="0"/>
              <a:t>Serial communication of </a:t>
            </a:r>
            <a:r>
              <a:rPr lang="en-US" sz="3100" dirty="0" smtClean="0"/>
              <a:t>color bar generated </a:t>
            </a:r>
            <a:r>
              <a:rPr lang="en-US" sz="3100" dirty="0"/>
              <a:t>in FPGA and HDMI source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2"/>
          </p:nvPr>
        </p:nvSpPr>
        <p:spPr>
          <a:xfrm>
            <a:off x="6035039" y="2213695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Create frames of 40 bits: </a:t>
            </a:r>
          </a:p>
          <a:p>
            <a:pPr lvl="2"/>
            <a:r>
              <a:rPr lang="en-US" sz="1600" dirty="0"/>
              <a:t>Each frame contains </a:t>
            </a:r>
            <a:r>
              <a:rPr lang="en-US" sz="1600" i="1" dirty="0"/>
              <a:t>pixel</a:t>
            </a:r>
            <a:r>
              <a:rPr lang="en-US" sz="1600" dirty="0"/>
              <a:t> value, </a:t>
            </a:r>
            <a:r>
              <a:rPr lang="en-US" sz="1600" i="1" dirty="0" err="1"/>
              <a:t>hsync</a:t>
            </a:r>
            <a:r>
              <a:rPr lang="en-US" sz="1600" dirty="0"/>
              <a:t> value, </a:t>
            </a:r>
            <a:r>
              <a:rPr lang="en-US" sz="1600" i="1" dirty="0" err="1"/>
              <a:t>vsync</a:t>
            </a:r>
            <a:r>
              <a:rPr lang="en-US" sz="1600" dirty="0"/>
              <a:t> value and </a:t>
            </a:r>
            <a:r>
              <a:rPr lang="en-US" sz="1600" i="1" dirty="0"/>
              <a:t>enable</a:t>
            </a:r>
            <a:r>
              <a:rPr lang="en-US" sz="1600" dirty="0"/>
              <a:t> value</a:t>
            </a:r>
          </a:p>
          <a:p>
            <a:pPr lvl="1"/>
            <a:r>
              <a:rPr lang="en-US" sz="2000" dirty="0"/>
              <a:t>Samples data at 148,5 MHz to TX</a:t>
            </a:r>
          </a:p>
          <a:p>
            <a:pPr lvl="2"/>
            <a:r>
              <a:rPr lang="en-US" sz="1600" dirty="0"/>
              <a:t>Each frame is send to the TX @ 148,5 MHz</a:t>
            </a:r>
          </a:p>
          <a:p>
            <a:pPr lvl="1"/>
            <a:r>
              <a:rPr lang="en-US" sz="2000" dirty="0"/>
              <a:t>Line Rate = 5,94 Gb/s</a:t>
            </a:r>
          </a:p>
          <a:p>
            <a:pPr lvl="1"/>
            <a:r>
              <a:rPr lang="en-US" sz="2000" dirty="0"/>
              <a:t>Receives data at 148,5 MHz from RX</a:t>
            </a:r>
          </a:p>
          <a:p>
            <a:pPr lvl="2"/>
            <a:r>
              <a:rPr lang="en-US" sz="1600" dirty="0"/>
              <a:t>Each frame is received from RX @ 148,5 MHz</a:t>
            </a:r>
          </a:p>
          <a:p>
            <a:pPr lvl="1"/>
            <a:r>
              <a:rPr lang="en-US" sz="2000" dirty="0"/>
              <a:t>Re-organize data received</a:t>
            </a:r>
          </a:p>
          <a:p>
            <a:pPr lvl="2"/>
            <a:r>
              <a:rPr lang="en-US" sz="1600" dirty="0"/>
              <a:t>Data needs to be re-organized when received from the RX</a:t>
            </a:r>
          </a:p>
        </p:txBody>
      </p:sp>
    </p:spTree>
    <p:extLst>
      <p:ext uri="{BB962C8B-B14F-4D97-AF65-F5344CB8AC3E}">
        <p14:creationId xmlns:p14="http://schemas.microsoft.com/office/powerpoint/2010/main" val="314044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79" y="286603"/>
            <a:ext cx="10324407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Step 2 – Development</a:t>
            </a:r>
            <a:br>
              <a:rPr lang="en-US" dirty="0"/>
            </a:br>
            <a:r>
              <a:rPr lang="en-US" sz="3100" dirty="0"/>
              <a:t>Serial communication of </a:t>
            </a:r>
            <a:r>
              <a:rPr lang="en-US" sz="3100" dirty="0" smtClean="0"/>
              <a:t>color bar generated </a:t>
            </a:r>
            <a:r>
              <a:rPr lang="en-US" sz="3100" dirty="0"/>
              <a:t>in FPGA and HDMI source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15798"/>
            <a:ext cx="2054713" cy="480840"/>
          </a:xfrm>
        </p:spPr>
        <p:txBody>
          <a:bodyPr>
            <a:normAutofit/>
          </a:bodyPr>
          <a:lstStyle/>
          <a:p>
            <a:r>
              <a:rPr lang="en-US" dirty="0"/>
              <a:t>Design diagram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509" y="1815798"/>
            <a:ext cx="7694177" cy="4413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85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r="30929"/>
          <a:stretch/>
        </p:blipFill>
        <p:spPr>
          <a:xfrm>
            <a:off x="6010566" y="2128058"/>
            <a:ext cx="5145114" cy="4190045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3840480" cy="415010"/>
          </a:xfrm>
        </p:spPr>
        <p:txBody>
          <a:bodyPr/>
          <a:lstStyle/>
          <a:p>
            <a:r>
              <a:rPr lang="en-US" dirty="0"/>
              <a:t>Test SETUP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126480" y="1759917"/>
            <a:ext cx="4539727" cy="368141"/>
          </a:xfrm>
        </p:spPr>
        <p:txBody>
          <a:bodyPr/>
          <a:lstStyle/>
          <a:p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11" name="Title 11"/>
          <p:cNvSpPr>
            <a:spLocks noGrp="1"/>
          </p:cNvSpPr>
          <p:nvPr>
            <p:ph type="title"/>
          </p:nvPr>
        </p:nvSpPr>
        <p:spPr>
          <a:xfrm>
            <a:off x="1097278" y="286603"/>
            <a:ext cx="10257907" cy="1450757"/>
          </a:xfrm>
        </p:spPr>
        <p:txBody>
          <a:bodyPr>
            <a:normAutofit fontScale="90000"/>
          </a:bodyPr>
          <a:lstStyle/>
          <a:p>
            <a:r>
              <a:rPr lang="en-US" dirty="0"/>
              <a:t>Step 2 – Results</a:t>
            </a:r>
            <a:br>
              <a:rPr lang="en-US" dirty="0"/>
            </a:br>
            <a:r>
              <a:rPr lang="en-US" sz="3100" dirty="0"/>
              <a:t>Serial communication of </a:t>
            </a:r>
            <a:r>
              <a:rPr lang="en-US" sz="3100" dirty="0" smtClean="0"/>
              <a:t>color bar generated </a:t>
            </a:r>
            <a:r>
              <a:rPr lang="en-US" sz="3100" dirty="0"/>
              <a:t>in FPGA and HDMI source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938" y="2754489"/>
            <a:ext cx="5366628" cy="2392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2730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357658" cy="1450757"/>
          </a:xfrm>
        </p:spPr>
        <p:txBody>
          <a:bodyPr>
            <a:normAutofit/>
          </a:bodyPr>
          <a:lstStyle/>
          <a:p>
            <a:r>
              <a:rPr lang="en-US" dirty="0"/>
              <a:t>Step 2 – Development</a:t>
            </a:r>
            <a:br>
              <a:rPr lang="en-US" dirty="0"/>
            </a:br>
            <a:r>
              <a:rPr lang="en-US" sz="2800" dirty="0"/>
              <a:t>Serial communication of image between HDMI sink and source</a:t>
            </a:r>
            <a:endParaRPr lang="en-US" sz="270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idx="1"/>
          </p:nvPr>
        </p:nvSpPr>
        <p:spPr>
          <a:xfrm>
            <a:off x="1180405" y="1845554"/>
            <a:ext cx="4539727" cy="368141"/>
          </a:xfrm>
        </p:spPr>
        <p:txBody>
          <a:bodyPr/>
          <a:lstStyle/>
          <a:p>
            <a:r>
              <a:rPr lang="en-US" dirty="0"/>
              <a:t>features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half" idx="2"/>
          </p:nvPr>
        </p:nvSpPr>
        <p:spPr>
          <a:xfrm>
            <a:off x="1097279" y="2349465"/>
            <a:ext cx="4937760" cy="3748351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Generate a Color Bar in FPGA 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RGB images</a:t>
            </a:r>
          </a:p>
          <a:p>
            <a:pPr lvl="2"/>
            <a:r>
              <a:rPr lang="en-US" sz="1600" dirty="0"/>
              <a:t>10 bits for color</a:t>
            </a:r>
          </a:p>
          <a:p>
            <a:pPr lvl="2"/>
            <a:r>
              <a:rPr lang="en-US" sz="1600" dirty="0"/>
              <a:t>Control signals: </a:t>
            </a:r>
            <a:r>
              <a:rPr lang="en-US" sz="1600" i="1" dirty="0" err="1"/>
              <a:t>vsync</a:t>
            </a:r>
            <a:r>
              <a:rPr lang="en-US" sz="1600" dirty="0"/>
              <a:t>, </a:t>
            </a:r>
            <a:r>
              <a:rPr lang="en-US" sz="1600" i="1" dirty="0" err="1"/>
              <a:t>hsync</a:t>
            </a:r>
            <a:r>
              <a:rPr lang="en-US" sz="1600" dirty="0"/>
              <a:t> and </a:t>
            </a:r>
            <a:r>
              <a:rPr lang="en-US" sz="1600" i="1" dirty="0"/>
              <a:t>enable</a:t>
            </a:r>
          </a:p>
          <a:p>
            <a:pPr lvl="2"/>
            <a:r>
              <a:rPr lang="en-US" sz="1600" dirty="0"/>
              <a:t>Pixel clock (148,5 MHz for FULL HD resolution)</a:t>
            </a:r>
          </a:p>
          <a:p>
            <a:pPr lvl="1"/>
            <a:r>
              <a:rPr lang="en-US" sz="2000" dirty="0"/>
              <a:t>Transmit image from HDMI sink: </a:t>
            </a:r>
          </a:p>
          <a:p>
            <a:pPr lvl="2"/>
            <a:r>
              <a:rPr lang="en-US" sz="1600" dirty="0"/>
              <a:t>1920x1080 pixels</a:t>
            </a:r>
          </a:p>
          <a:p>
            <a:pPr lvl="2"/>
            <a:r>
              <a:rPr lang="en-US" sz="1600" dirty="0"/>
              <a:t>Refresh rate of 60 Hz</a:t>
            </a:r>
          </a:p>
          <a:p>
            <a:pPr lvl="1"/>
            <a:r>
              <a:rPr lang="en-US" sz="2000" dirty="0"/>
              <a:t>Reset Button</a:t>
            </a:r>
          </a:p>
          <a:p>
            <a:pPr lvl="2"/>
            <a:r>
              <a:rPr lang="en-US" sz="1600" dirty="0"/>
              <a:t>To restart the whole system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6035038" y="2213695"/>
            <a:ext cx="5419899" cy="4070727"/>
          </a:xfrm>
        </p:spPr>
        <p:txBody>
          <a:bodyPr>
            <a:noAutofit/>
          </a:bodyPr>
          <a:lstStyle/>
          <a:p>
            <a:pPr lvl="1"/>
            <a:r>
              <a:rPr lang="en-US" sz="2000" dirty="0"/>
              <a:t>Start Button</a:t>
            </a:r>
          </a:p>
          <a:p>
            <a:pPr lvl="2"/>
            <a:r>
              <a:rPr lang="en-US" sz="1600" dirty="0" smtClean="0"/>
              <a:t>ON: transmit Color Bar</a:t>
            </a:r>
          </a:p>
          <a:p>
            <a:pPr lvl="2"/>
            <a:r>
              <a:rPr lang="en-US" sz="1600" dirty="0" smtClean="0"/>
              <a:t>OFF: transmit image from HDMI sink device</a:t>
            </a:r>
            <a:endParaRPr lang="en-US" sz="2000" dirty="0"/>
          </a:p>
          <a:p>
            <a:pPr lvl="1"/>
            <a:r>
              <a:rPr lang="en-US" sz="2000" dirty="0"/>
              <a:t>Create frames of 40 bits: </a:t>
            </a:r>
          </a:p>
          <a:p>
            <a:pPr lvl="2"/>
            <a:r>
              <a:rPr lang="en-US" sz="1600" dirty="0"/>
              <a:t>Each frame contains </a:t>
            </a:r>
            <a:r>
              <a:rPr lang="en-US" sz="1600" i="1" dirty="0"/>
              <a:t>pixel</a:t>
            </a:r>
            <a:r>
              <a:rPr lang="en-US" sz="1600" dirty="0"/>
              <a:t> value, </a:t>
            </a:r>
            <a:r>
              <a:rPr lang="en-US" sz="1600" i="1" dirty="0" err="1"/>
              <a:t>hsync</a:t>
            </a:r>
            <a:r>
              <a:rPr lang="en-US" sz="1600" dirty="0"/>
              <a:t> value, </a:t>
            </a:r>
            <a:r>
              <a:rPr lang="en-US" sz="1600" i="1" dirty="0" err="1"/>
              <a:t>vsync</a:t>
            </a:r>
            <a:r>
              <a:rPr lang="en-US" sz="1600" dirty="0"/>
              <a:t> value and </a:t>
            </a:r>
            <a:r>
              <a:rPr lang="en-US" sz="1600" i="1" dirty="0"/>
              <a:t>enable</a:t>
            </a:r>
            <a:r>
              <a:rPr lang="en-US" sz="1600" dirty="0"/>
              <a:t> value</a:t>
            </a:r>
          </a:p>
          <a:p>
            <a:pPr lvl="1"/>
            <a:r>
              <a:rPr lang="en-US" sz="2000" dirty="0"/>
              <a:t>Samples data at 148,5 MHz to TX</a:t>
            </a:r>
          </a:p>
          <a:p>
            <a:pPr lvl="2"/>
            <a:r>
              <a:rPr lang="en-US" sz="1600" dirty="0"/>
              <a:t>Each frame is send to the TX @ 148,5 MHz</a:t>
            </a:r>
          </a:p>
          <a:p>
            <a:pPr lvl="1"/>
            <a:r>
              <a:rPr lang="en-US" sz="2000" dirty="0"/>
              <a:t>Line Rate = 5,94 Gb/s</a:t>
            </a:r>
          </a:p>
          <a:p>
            <a:pPr lvl="1"/>
            <a:r>
              <a:rPr lang="en-US" sz="2000" dirty="0"/>
              <a:t>Receives data at 148,5 MHz from RX</a:t>
            </a:r>
          </a:p>
          <a:p>
            <a:pPr lvl="2"/>
            <a:r>
              <a:rPr lang="en-US" sz="1600" dirty="0"/>
              <a:t>Each frame is received from RX @ 148,5 MHz</a:t>
            </a:r>
          </a:p>
          <a:p>
            <a:pPr lvl="1"/>
            <a:r>
              <a:rPr lang="en-US" sz="2000" dirty="0"/>
              <a:t>Re-organize data received</a:t>
            </a:r>
          </a:p>
          <a:p>
            <a:pPr lvl="2"/>
            <a:r>
              <a:rPr lang="en-US" sz="1600" dirty="0"/>
              <a:t>Data needs to be re-organized when received from the RX</a:t>
            </a:r>
          </a:p>
        </p:txBody>
      </p:sp>
    </p:spTree>
    <p:extLst>
      <p:ext uri="{BB962C8B-B14F-4D97-AF65-F5344CB8AC3E}">
        <p14:creationId xmlns:p14="http://schemas.microsoft.com/office/powerpoint/2010/main" val="3052713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1097279" y="286603"/>
            <a:ext cx="10740045" cy="1450757"/>
          </a:xfrm>
        </p:spPr>
        <p:txBody>
          <a:bodyPr>
            <a:normAutofit/>
          </a:bodyPr>
          <a:lstStyle/>
          <a:p>
            <a:r>
              <a:rPr lang="en-US" dirty="0"/>
              <a:t>Step 2 – Development</a:t>
            </a:r>
            <a:br>
              <a:rPr lang="en-US" dirty="0"/>
            </a:br>
            <a:r>
              <a:rPr lang="en-US" sz="2800" dirty="0"/>
              <a:t>Serial communication of image between HDMI sink and source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/>
          </p:nvPr>
        </p:nvSpPr>
        <p:spPr>
          <a:xfrm>
            <a:off x="1097279" y="1815798"/>
            <a:ext cx="2054713" cy="480840"/>
          </a:xfrm>
        </p:spPr>
        <p:txBody>
          <a:bodyPr>
            <a:normAutofit/>
          </a:bodyPr>
          <a:lstStyle/>
          <a:p>
            <a:r>
              <a:rPr lang="en-US" dirty="0"/>
              <a:t>Design diagram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3325" y="1737360"/>
            <a:ext cx="7231606" cy="450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077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Step 2 – Results</a:t>
            </a:r>
            <a:br>
              <a:rPr lang="en-US" dirty="0"/>
            </a:br>
            <a:r>
              <a:rPr lang="en-US" sz="3100" dirty="0"/>
              <a:t>Serial communication of image between HDMI sink and source</a:t>
            </a:r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rcRect l="4700" t="7761" r="21886"/>
          <a:stretch/>
        </p:blipFill>
        <p:spPr>
          <a:xfrm>
            <a:off x="5516797" y="2211185"/>
            <a:ext cx="5638884" cy="3985220"/>
          </a:xfrm>
          <a:prstGeom prst="rect">
            <a:avLst/>
          </a:prstGeom>
          <a:ln>
            <a:noFill/>
          </a:ln>
          <a:effectLst/>
        </p:spPr>
      </p:pic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3840480" cy="415010"/>
          </a:xfrm>
        </p:spPr>
        <p:txBody>
          <a:bodyPr/>
          <a:lstStyle/>
          <a:p>
            <a:r>
              <a:rPr lang="en-US" dirty="0"/>
              <a:t>Test SETUP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066375" y="1843044"/>
            <a:ext cx="4539727" cy="368141"/>
          </a:xfrm>
        </p:spPr>
        <p:txBody>
          <a:bodyPr/>
          <a:lstStyle/>
          <a:p>
            <a:r>
              <a:rPr lang="en-US" dirty="0" err="1"/>
              <a:t>rESULTS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365" y="3114676"/>
            <a:ext cx="5367432" cy="1417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42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future work</a:t>
            </a:r>
          </a:p>
        </p:txBody>
      </p:sp>
    </p:spTree>
    <p:extLst>
      <p:ext uri="{BB962C8B-B14F-4D97-AF65-F5344CB8AC3E}">
        <p14:creationId xmlns:p14="http://schemas.microsoft.com/office/powerpoint/2010/main" val="2674412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Conclusion and Future Work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Hdmi</a:t>
            </a:r>
            <a:r>
              <a:rPr lang="en-US" dirty="0" smtClean="0"/>
              <a:t> back-to-back link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Serial communication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lvl="1"/>
            <a:r>
              <a:rPr lang="en-US" dirty="0" smtClean="0"/>
              <a:t>Serial Communication was achieved</a:t>
            </a:r>
            <a:endParaRPr lang="en-US" dirty="0"/>
          </a:p>
          <a:p>
            <a:pPr lvl="2"/>
            <a:r>
              <a:rPr lang="en-US" dirty="0" smtClean="0"/>
              <a:t>Available to achieve 5,94 Gb/s</a:t>
            </a:r>
            <a:endParaRPr lang="en-US" dirty="0"/>
          </a:p>
          <a:p>
            <a:pPr lvl="2"/>
            <a:r>
              <a:rPr lang="en-US" dirty="0" smtClean="0"/>
              <a:t>Other data rates </a:t>
            </a:r>
            <a:r>
              <a:rPr lang="en-US" dirty="0"/>
              <a:t>are achievable </a:t>
            </a:r>
            <a:r>
              <a:rPr lang="en-US" dirty="0" smtClean="0"/>
              <a:t>for other configurations</a:t>
            </a:r>
          </a:p>
          <a:p>
            <a:pPr lvl="1"/>
            <a:r>
              <a:rPr lang="en-US" dirty="0" smtClean="0"/>
              <a:t>Future work:</a:t>
            </a:r>
          </a:p>
          <a:p>
            <a:pPr lvl="2"/>
            <a:r>
              <a:rPr lang="en-US" dirty="0" smtClean="0"/>
              <a:t>Transmit Sound with image too</a:t>
            </a:r>
          </a:p>
          <a:p>
            <a:pPr lvl="2"/>
            <a:r>
              <a:rPr lang="en-US" dirty="0" smtClean="0"/>
              <a:t>Work on the packing protocol and get better results</a:t>
            </a:r>
          </a:p>
        </p:txBody>
      </p:sp>
      <p:sp>
        <p:nvSpPr>
          <p:cNvPr id="8" name="Content Placeholder 5"/>
          <p:cNvSpPr>
            <a:spLocks noGrp="1"/>
          </p:cNvSpPr>
          <p:nvPr>
            <p:ph sz="quarter" idx="4"/>
          </p:nvPr>
        </p:nvSpPr>
        <p:spPr>
          <a:xfrm>
            <a:off x="1188720" y="2582334"/>
            <a:ext cx="4937760" cy="3378200"/>
          </a:xfrm>
        </p:spPr>
        <p:txBody>
          <a:bodyPr>
            <a:normAutofit/>
          </a:bodyPr>
          <a:lstStyle/>
          <a:p>
            <a:pPr lvl="1"/>
            <a:r>
              <a:rPr lang="en-US" dirty="0"/>
              <a:t>Almost configurations available for HDMI boards were explored:</a:t>
            </a:r>
          </a:p>
          <a:p>
            <a:pPr lvl="2"/>
            <a:r>
              <a:rPr lang="en-US" dirty="0"/>
              <a:t>Just image in RGB format</a:t>
            </a:r>
          </a:p>
          <a:p>
            <a:pPr lvl="2"/>
            <a:r>
              <a:rPr lang="en-US" dirty="0"/>
              <a:t>Image in RGB and </a:t>
            </a:r>
            <a:r>
              <a:rPr lang="en-US" dirty="0" err="1"/>
              <a:t>YCbCr</a:t>
            </a:r>
            <a:r>
              <a:rPr lang="en-US" dirty="0"/>
              <a:t> format and Sound</a:t>
            </a:r>
          </a:p>
          <a:p>
            <a:pPr lvl="2"/>
            <a:r>
              <a:rPr lang="en-US" dirty="0"/>
              <a:t>All the work of major importance was accomplished in this </a:t>
            </a:r>
            <a:r>
              <a:rPr lang="en-US" dirty="0" smtClean="0"/>
              <a:t>field</a:t>
            </a:r>
          </a:p>
          <a:p>
            <a:pPr lvl="1"/>
            <a:r>
              <a:rPr lang="en-US" dirty="0" smtClean="0"/>
              <a:t>Future work:</a:t>
            </a:r>
          </a:p>
          <a:p>
            <a:pPr lvl="2"/>
            <a:r>
              <a:rPr lang="en-US" dirty="0" smtClean="0"/>
              <a:t>Explore two channels of HDMI data and work on some configurations with that</a:t>
            </a:r>
          </a:p>
        </p:txBody>
      </p:sp>
    </p:spTree>
    <p:extLst>
      <p:ext uri="{BB962C8B-B14F-4D97-AF65-F5344CB8AC3E}">
        <p14:creationId xmlns:p14="http://schemas.microsoft.com/office/powerpoint/2010/main" val="1193989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9" name="Picture Placeholder 8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/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Any Questions ?</a:t>
            </a:r>
          </a:p>
        </p:txBody>
      </p:sp>
    </p:spTree>
    <p:extLst>
      <p:ext uri="{BB962C8B-B14F-4D97-AF65-F5344CB8AC3E}">
        <p14:creationId xmlns:p14="http://schemas.microsoft.com/office/powerpoint/2010/main" val="1303301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56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Motivation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210697"/>
            <a:ext cx="4561242" cy="414079"/>
          </a:xfrm>
        </p:spPr>
        <p:txBody>
          <a:bodyPr>
            <a:noAutofit/>
          </a:bodyPr>
          <a:lstStyle/>
          <a:p>
            <a:pPr algn="ctr"/>
            <a:r>
              <a:rPr lang="en-US" dirty="0"/>
              <a:t>Need for High Speed Connections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8686" y="2624776"/>
            <a:ext cx="4636994" cy="310410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7280" y="2624776"/>
            <a:ext cx="4681728" cy="310896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6518686" y="2210697"/>
            <a:ext cx="4561242" cy="41407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Multimedia Interface Security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5884209" y="2210697"/>
            <a:ext cx="408790" cy="414079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dirty="0"/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32547877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Equipment Used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2447365"/>
            <a:ext cx="4559990" cy="3209203"/>
          </a:xfrm>
        </p:spPr>
        <p:txBody>
          <a:bodyPr/>
          <a:lstStyle/>
          <a:p>
            <a:r>
              <a:rPr lang="en-US" dirty="0"/>
              <a:t>FPGA VC7203</a:t>
            </a:r>
          </a:p>
          <a:p>
            <a:pPr lvl="1"/>
            <a:r>
              <a:rPr lang="en-US" dirty="0"/>
              <a:t>“Field-Programmable gate array”</a:t>
            </a:r>
          </a:p>
          <a:p>
            <a:pPr lvl="1"/>
            <a:r>
              <a:rPr lang="en-US" dirty="0"/>
              <a:t>Programmable device to develop and implement design</a:t>
            </a:r>
          </a:p>
          <a:p>
            <a:pPr lvl="1"/>
            <a:r>
              <a:rPr lang="en-US" b="1" dirty="0"/>
              <a:t>FMC connectors</a:t>
            </a:r>
            <a:r>
              <a:rPr lang="en-US" dirty="0"/>
              <a:t>: transmit parallel data with a data rate up to 2 Gb/s (per channel)</a:t>
            </a:r>
          </a:p>
          <a:p>
            <a:pPr lvl="1"/>
            <a:r>
              <a:rPr lang="en-US" b="1" dirty="0"/>
              <a:t>GTX transceivers </a:t>
            </a:r>
            <a:r>
              <a:rPr lang="en-US" dirty="0"/>
              <a:t>: transmit serial data up to 12,5 Gb/s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555986" y="5658524"/>
            <a:ext cx="1700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FMC connectors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7269" y="1878187"/>
            <a:ext cx="5498412" cy="36825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024116" y="5150958"/>
            <a:ext cx="2764715" cy="505610"/>
          </a:xfrm>
          <a:prstGeom prst="rect">
            <a:avLst/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3" name="TextBox 12"/>
          <p:cNvSpPr txBox="1"/>
          <p:nvPr/>
        </p:nvSpPr>
        <p:spPr>
          <a:xfrm>
            <a:off x="7282299" y="2592593"/>
            <a:ext cx="2248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GTX transceivers</a:t>
            </a:r>
          </a:p>
        </p:txBody>
      </p:sp>
    </p:spTree>
    <p:extLst>
      <p:ext uri="{BB962C8B-B14F-4D97-AF65-F5344CB8AC3E}">
        <p14:creationId xmlns:p14="http://schemas.microsoft.com/office/powerpoint/2010/main" val="222472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Equipment Used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2447365"/>
            <a:ext cx="5462702" cy="3209203"/>
          </a:xfrm>
        </p:spPr>
        <p:txBody>
          <a:bodyPr>
            <a:normAutofit fontScale="92500"/>
          </a:bodyPr>
          <a:lstStyle/>
          <a:p>
            <a:r>
              <a:rPr lang="en-US" dirty="0"/>
              <a:t>TB-FMCH-HDMI2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Receiver (image above) and Transmitter (Image below)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Receive and transmit data from sink and source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Integrated FPGA with 3 different configurations available</a:t>
            </a:r>
          </a:p>
          <a:p>
            <a:pPr lvl="1">
              <a:lnSpc>
                <a:spcPct val="200000"/>
              </a:lnSpc>
            </a:pPr>
            <a:r>
              <a:rPr lang="en-US" dirty="0"/>
              <a:t>Connection to VC7203 FPGA through FMC connectors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282299" y="2592593"/>
            <a:ext cx="22483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GTX transceivers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14" y="1828799"/>
            <a:ext cx="4368959" cy="222247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804" y="4051271"/>
            <a:ext cx="4339870" cy="2221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521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Goals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097280" y="2375149"/>
            <a:ext cx="10058400" cy="3616860"/>
          </a:xfrm>
        </p:spPr>
        <p:txBody>
          <a:bodyPr>
            <a:normAutofit fontScale="92500" lnSpcReduction="20000"/>
          </a:bodyPr>
          <a:lstStyle/>
          <a:p>
            <a:r>
              <a:rPr lang="pt-PT" dirty="0"/>
              <a:t>Obtain a reliable communication between two HDMI devices: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Connect HDMI sink device with HDMI receiver board through an HDMI cable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Implement a design in the FPGA to receive data from HDMI board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Create packets of the incoming data and send it to the GTX transmitter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Receive the incoming data from the GTX receiver and re-organize it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/>
              <a:t>Finally send it again to the HDMI transmitter </a:t>
            </a:r>
            <a:r>
              <a:rPr lang="pt-PT" dirty="0" err="1"/>
              <a:t>board</a:t>
            </a:r>
            <a:r>
              <a:rPr lang="pt-PT" dirty="0"/>
              <a:t> </a:t>
            </a:r>
          </a:p>
          <a:p>
            <a:pPr marL="544068" lvl="1" indent="-342900" algn="just">
              <a:lnSpc>
                <a:spcPct val="200000"/>
              </a:lnSpc>
              <a:buFont typeface="+mj-lt"/>
              <a:buAutoNum type="arabicPeriod"/>
            </a:pPr>
            <a:r>
              <a:rPr lang="pt-PT" dirty="0" err="1"/>
              <a:t>Connect</a:t>
            </a:r>
            <a:r>
              <a:rPr lang="pt-PT" dirty="0"/>
              <a:t> HDMI source device through an HDMI cable to </a:t>
            </a:r>
            <a:r>
              <a:rPr lang="pt-PT" dirty="0" err="1"/>
              <a:t>transmitter</a:t>
            </a:r>
            <a:r>
              <a:rPr lang="pt-PT" dirty="0"/>
              <a:t> </a:t>
            </a:r>
            <a:r>
              <a:rPr lang="pt-PT" dirty="0" err="1"/>
              <a:t>board</a:t>
            </a:r>
            <a:endParaRPr lang="pt-PT" dirty="0"/>
          </a:p>
          <a:p>
            <a:pPr lvl="1" algn="just"/>
            <a:endParaRPr lang="pt-PT" dirty="0"/>
          </a:p>
          <a:p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850748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Goals</a:t>
            </a:r>
          </a:p>
        </p:txBody>
      </p:sp>
      <p:sp>
        <p:nvSpPr>
          <p:cNvPr id="6" name="Oval 5"/>
          <p:cNvSpPr/>
          <p:nvPr/>
        </p:nvSpPr>
        <p:spPr>
          <a:xfrm>
            <a:off x="2769728" y="4328849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7" name="TextBox 6"/>
          <p:cNvSpPr txBox="1"/>
          <p:nvPr/>
        </p:nvSpPr>
        <p:spPr>
          <a:xfrm>
            <a:off x="2796621" y="4343199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1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977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2</a:t>
            </a:r>
          </a:p>
        </p:txBody>
      </p:sp>
      <p:sp>
        <p:nvSpPr>
          <p:cNvPr id="9" name="Oval 8"/>
          <p:cNvSpPr/>
          <p:nvPr/>
        </p:nvSpPr>
        <p:spPr>
          <a:xfrm>
            <a:off x="4546084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0" name="TextBox 9"/>
          <p:cNvSpPr txBox="1"/>
          <p:nvPr/>
        </p:nvSpPr>
        <p:spPr>
          <a:xfrm>
            <a:off x="5276096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3</a:t>
            </a:r>
          </a:p>
        </p:txBody>
      </p:sp>
      <p:sp>
        <p:nvSpPr>
          <p:cNvPr id="11" name="Oval 10"/>
          <p:cNvSpPr/>
          <p:nvPr/>
        </p:nvSpPr>
        <p:spPr>
          <a:xfrm>
            <a:off x="5249203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2" name="TextBox 11"/>
          <p:cNvSpPr txBox="1"/>
          <p:nvPr/>
        </p:nvSpPr>
        <p:spPr>
          <a:xfrm>
            <a:off x="6675405" y="369080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4</a:t>
            </a:r>
          </a:p>
        </p:txBody>
      </p:sp>
      <p:sp>
        <p:nvSpPr>
          <p:cNvPr id="13" name="Oval 12"/>
          <p:cNvSpPr/>
          <p:nvPr/>
        </p:nvSpPr>
        <p:spPr>
          <a:xfrm>
            <a:off x="6648512" y="367811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TextBox 13"/>
          <p:cNvSpPr txBox="1"/>
          <p:nvPr/>
        </p:nvSpPr>
        <p:spPr>
          <a:xfrm>
            <a:off x="7331764" y="5026032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5</a:t>
            </a:r>
          </a:p>
        </p:txBody>
      </p:sp>
      <p:sp>
        <p:nvSpPr>
          <p:cNvPr id="15" name="Oval 14"/>
          <p:cNvSpPr/>
          <p:nvPr/>
        </p:nvSpPr>
        <p:spPr>
          <a:xfrm>
            <a:off x="7304871" y="5013346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6" name="TextBox 15"/>
          <p:cNvSpPr txBox="1"/>
          <p:nvPr/>
        </p:nvSpPr>
        <p:spPr>
          <a:xfrm>
            <a:off x="9167492" y="4357550"/>
            <a:ext cx="3227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dirty="0"/>
              <a:t>6</a:t>
            </a:r>
          </a:p>
        </p:txBody>
      </p:sp>
      <p:sp>
        <p:nvSpPr>
          <p:cNvPr id="17" name="Oval 16"/>
          <p:cNvSpPr/>
          <p:nvPr/>
        </p:nvSpPr>
        <p:spPr>
          <a:xfrm>
            <a:off x="9140599" y="4344864"/>
            <a:ext cx="376517" cy="398033"/>
          </a:xfrm>
          <a:prstGeom prst="ellipse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620" y="1970375"/>
            <a:ext cx="10000060" cy="41795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40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849854"/>
            <a:ext cx="10058400" cy="887506"/>
          </a:xfrm>
        </p:spPr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1097280" y="1737360"/>
            <a:ext cx="10058400" cy="4733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/>
              <a:t>Goals</a:t>
            </a:r>
          </a:p>
        </p:txBody>
      </p:sp>
      <p:graphicFrame>
        <p:nvGraphicFramePr>
          <p:cNvPr id="4" name="Content Placeholder 4" descr="Converging radial diagram showing relationship of 3 steps pointing towards a central goal"/>
          <p:cNvGraphicFramePr>
            <a:graphicFrameLocks noGrp="1"/>
          </p:cNvGraphicFramePr>
          <p:nvPr>
            <p:ph sz="half" idx="4294967295"/>
            <p:extLst>
              <p:ext uri="{D42A27DB-BD31-4B8C-83A1-F6EECF244321}">
                <p14:modId xmlns:p14="http://schemas.microsoft.com/office/powerpoint/2010/main" val="3280982016"/>
              </p:ext>
            </p:extLst>
          </p:nvPr>
        </p:nvGraphicFramePr>
        <p:xfrm>
          <a:off x="6218555" y="2005050"/>
          <a:ext cx="4937125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Content Placeholder 2"/>
          <p:cNvSpPr>
            <a:spLocks noGrp="1"/>
          </p:cNvSpPr>
          <p:nvPr>
            <p:ph sz="half" idx="1"/>
          </p:nvPr>
        </p:nvSpPr>
        <p:spPr>
          <a:xfrm>
            <a:off x="1188720" y="2391735"/>
            <a:ext cx="5029835" cy="324935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Project divided in two steps</a:t>
            </a:r>
          </a:p>
          <a:p>
            <a:pPr lvl="1">
              <a:lnSpc>
                <a:spcPct val="200000"/>
              </a:lnSpc>
            </a:pPr>
            <a:r>
              <a:rPr lang="en-US" b="1" dirty="0"/>
              <a:t>Step 1: </a:t>
            </a:r>
            <a:r>
              <a:rPr lang="en-US" dirty="0"/>
              <a:t>Obtain simple and direct communication between two HDMI exploring the boards different configurations</a:t>
            </a:r>
            <a:endParaRPr lang="en-US" b="1" dirty="0"/>
          </a:p>
          <a:p>
            <a:pPr lvl="1">
              <a:lnSpc>
                <a:spcPct val="200000"/>
              </a:lnSpc>
            </a:pPr>
            <a:r>
              <a:rPr lang="en-US" b="1" dirty="0" smtClean="0"/>
              <a:t>Step 2: </a:t>
            </a:r>
            <a:r>
              <a:rPr lang="en-US" dirty="0" smtClean="0"/>
              <a:t>Create a serial protocol and a design in the FPGA in order to connect data to GTX transceivers available in the FPGA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31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02006FA4-1611-4B07-AF7F-85CF6D20EB3E}"/>
    </a:ext>
  </a:extLst>
</a:theme>
</file>

<file path=ppt/theme/theme2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rushedMetal">
      <a:dk1>
        <a:sysClr val="windowText" lastClr="000000"/>
      </a:dk1>
      <a:lt1>
        <a:sysClr val="window" lastClr="FFFFFF"/>
      </a:lt1>
      <a:dk2>
        <a:srgbClr val="2F333A"/>
      </a:dk2>
      <a:lt2>
        <a:srgbClr val="E4F9F9"/>
      </a:lt2>
      <a:accent1>
        <a:srgbClr val="07CB98"/>
      </a:accent1>
      <a:accent2>
        <a:srgbClr val="5A90D1"/>
      </a:accent2>
      <a:accent3>
        <a:srgbClr val="E6AD1E"/>
      </a:accent3>
      <a:accent4>
        <a:srgbClr val="EA6312"/>
      </a:accent4>
      <a:accent5>
        <a:srgbClr val="8253A9"/>
      </a:accent5>
      <a:accent6>
        <a:srgbClr val="CB274A"/>
      </a:accent6>
      <a:hlink>
        <a:srgbClr val="5A90D1"/>
      </a:hlink>
      <a:folHlink>
        <a:srgbClr val="969696"/>
      </a:folHlink>
    </a:clrScheme>
    <a:fontScheme name="Georgia">
      <a:maj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eorg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Props1.xml><?xml version="1.0" encoding="utf-8"?>
<ds:datastoreItem xmlns:ds="http://schemas.openxmlformats.org/officeDocument/2006/customXml" ds:itemID="{31C05A15-2C36-4B2C-9ED7-7313D59409A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961EA76-1630-4788-A629-8FDAFC92057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5A16170-AED4-43FB-90C7-1F1653EBFACC}">
  <ds:schemaRefs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a4f35948-e619-41b3-aa29-22878b09cfd2"/>
    <ds:schemaRef ds:uri="http://schemas.microsoft.com/office/infopath/2007/PartnerControls"/>
    <ds:schemaRef ds:uri="40262f94-9f35-4ac3-9a90-690165a166b7"/>
    <ds:schemaRef ds:uri="http://purl.org/dc/terms/"/>
    <ds:schemaRef ds:uri="http://schemas.microsoft.com/office/2006/metadata/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1250</TotalTime>
  <Words>1442</Words>
  <Application>Microsoft Macintosh PowerPoint</Application>
  <PresentationFormat>Widescreen</PresentationFormat>
  <Paragraphs>299</Paragraphs>
  <Slides>29</Slides>
  <Notes>16</Notes>
  <HiddenSlides>1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Calibri</vt:lpstr>
      <vt:lpstr>Calibri Light</vt:lpstr>
      <vt:lpstr>Georgia</vt:lpstr>
      <vt:lpstr>inherit</vt:lpstr>
      <vt:lpstr>Mangal</vt:lpstr>
      <vt:lpstr>Wingdings</vt:lpstr>
      <vt:lpstr>Arial</vt:lpstr>
      <vt:lpstr>Retrospect</vt:lpstr>
      <vt:lpstr>FPGA implementation of an HDMI converter for serial high speed transmission </vt:lpstr>
      <vt:lpstr>Content</vt:lpstr>
      <vt:lpstr>Project Overview</vt:lpstr>
      <vt:lpstr>Project Overview</vt:lpstr>
      <vt:lpstr>Project Overview</vt:lpstr>
      <vt:lpstr>Project Overview</vt:lpstr>
      <vt:lpstr>Project Overview</vt:lpstr>
      <vt:lpstr>Project Overview</vt:lpstr>
      <vt:lpstr>Project Overview</vt:lpstr>
      <vt:lpstr>Project Overview</vt:lpstr>
      <vt:lpstr>Project Overview</vt:lpstr>
      <vt:lpstr>Project Development</vt:lpstr>
      <vt:lpstr>Step 1 – Development Generate and transmit COLOR BAR in FPGA to HDMI source</vt:lpstr>
      <vt:lpstr>Step 1 – Results Generate and transmit COLOR BAR in FPGA to HDMI source</vt:lpstr>
      <vt:lpstr>Step 1 – Development  Simple communication of image between HDMI devices</vt:lpstr>
      <vt:lpstr>Step 1 – Development Simple communication of image between HDMI devices</vt:lpstr>
      <vt:lpstr>Step 1 – Results Simple communication of image between HDMI devices</vt:lpstr>
      <vt:lpstr>Step 1 – Development  Simple communication of image and sound between HDMI devices</vt:lpstr>
      <vt:lpstr>Step 1 – Development Simple communication of image and sound between HDMI devices</vt:lpstr>
      <vt:lpstr>PowerPoint Presentation</vt:lpstr>
      <vt:lpstr>Step 2 – Development Serial communication of color bar generated in FPGA and HDMI source</vt:lpstr>
      <vt:lpstr>Step 2 – Development Serial communication of color bar generated in FPGA and HDMI source</vt:lpstr>
      <vt:lpstr>Step 2 – Results Serial communication of color bar generated in FPGA and HDMI source</vt:lpstr>
      <vt:lpstr>Step 2 – Development Serial communication of image between HDMI sink and source</vt:lpstr>
      <vt:lpstr>Step 2 – Development Serial communication of image between HDMI sink and source</vt:lpstr>
      <vt:lpstr>Step 2 – Results Serial communication of image between HDMI sink and source</vt:lpstr>
      <vt:lpstr>Conclusions</vt:lpstr>
      <vt:lpstr>Main Conclusion and Future Work</vt:lpstr>
      <vt:lpstr>Thank you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FPGA implementation of an HDMI converter for serial speed transmission</dc:title>
  <dc:creator>Marisa Oliveira</dc:creator>
  <cp:lastModifiedBy>Marisa Oliveira</cp:lastModifiedBy>
  <cp:revision>51</cp:revision>
  <dcterms:created xsi:type="dcterms:W3CDTF">2017-06-16T22:20:09Z</dcterms:created>
  <dcterms:modified xsi:type="dcterms:W3CDTF">2017-06-22T22:54:48Z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